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EB35"/>
    <a:srgbClr val="FF6600"/>
    <a:srgbClr val="7EE5FA"/>
    <a:srgbClr val="3BE54B"/>
    <a:srgbClr val="F42CCE"/>
    <a:srgbClr val="FF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4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deron Morales, Camilo" userId="407a9ee0-1e72-4a7c-9e47-2710e217bbaa" providerId="ADAL" clId="{D26DA2DD-65C6-47BE-8A06-3E9C1DCEE4BF}"/>
    <pc:docChg chg="undo custSel addSld delSld">
      <pc:chgData name="Calderon Morales, Camilo" userId="407a9ee0-1e72-4a7c-9e47-2710e217bbaa" providerId="ADAL" clId="{D26DA2DD-65C6-47BE-8A06-3E9C1DCEE4BF}" dt="2025-12-31T17:00:22.117" v="5" actId="2696"/>
      <pc:docMkLst>
        <pc:docMk/>
      </pc:docMkLst>
      <pc:sldChg chg="add del">
        <pc:chgData name="Calderon Morales, Camilo" userId="407a9ee0-1e72-4a7c-9e47-2710e217bbaa" providerId="ADAL" clId="{D26DA2DD-65C6-47BE-8A06-3E9C1DCEE4BF}" dt="2025-12-31T17:00:22.117" v="5" actId="2696"/>
        <pc:sldMkLst>
          <pc:docMk/>
          <pc:sldMk cId="4105227613" sldId="257"/>
        </pc:sldMkLst>
      </pc:sldChg>
      <pc:sldChg chg="add del">
        <pc:chgData name="Calderon Morales, Camilo" userId="407a9ee0-1e72-4a7c-9e47-2710e217bbaa" providerId="ADAL" clId="{D26DA2DD-65C6-47BE-8A06-3E9C1DCEE4BF}" dt="2025-12-31T17:00:21.108" v="4" actId="2696"/>
        <pc:sldMkLst>
          <pc:docMk/>
          <pc:sldMk cId="2302140237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55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85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96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13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96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2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22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42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62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3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7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A62F0-C1C9-432D-B1BB-922A9378204D}" type="datetimeFigureOut">
              <a:rPr lang="en-GB" smtClean="0"/>
              <a:t>31/12/2025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30E4-2C9E-4A16-B923-BAD72A0E0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1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7" Type="http://schemas.openxmlformats.org/officeDocument/2006/relationships/image" Target="../media/image7.tiff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fif"/><Relationship Id="rId7" Type="http://schemas.openxmlformats.org/officeDocument/2006/relationships/image" Target="../media/image12.jfif"/><Relationship Id="rId12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11" Type="http://schemas.openxmlformats.org/officeDocument/2006/relationships/image" Target="../media/image15.jfif"/><Relationship Id="rId5" Type="http://schemas.microsoft.com/office/2007/relationships/hdphoto" Target="../media/hdphoto1.wdp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fif"/><Relationship Id="rId4" Type="http://schemas.openxmlformats.org/officeDocument/2006/relationships/image" Target="../media/image21.jf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5DCAC70-9C07-4BED-BC67-EBEBEE3FDA83}"/>
              </a:ext>
            </a:extLst>
          </p:cNvPr>
          <p:cNvSpPr txBox="1"/>
          <p:nvPr/>
        </p:nvSpPr>
        <p:spPr>
          <a:xfrm>
            <a:off x="3754494" y="3429000"/>
            <a:ext cx="5347561" cy="67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2A34-E241-4F37-9421-CFF68E61C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58955-4D8A-446D-A969-5D722F77A2B2}"/>
              </a:ext>
            </a:extLst>
          </p:cNvPr>
          <p:cNvSpPr txBox="1"/>
          <p:nvPr/>
        </p:nvSpPr>
        <p:spPr>
          <a:xfrm>
            <a:off x="314037" y="2377320"/>
            <a:ext cx="1187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FFFF00"/>
                </a:solidFill>
              </a:rPr>
              <a:t>WHAT </a:t>
            </a:r>
            <a:r>
              <a:rPr lang="en-GB" sz="7200" b="1">
                <a:solidFill>
                  <a:srgbClr val="FFFF00"/>
                </a:solidFill>
              </a:rPr>
              <a:t>IS MONEY?</a:t>
            </a:r>
          </a:p>
        </p:txBody>
      </p:sp>
    </p:spTree>
    <p:extLst>
      <p:ext uri="{BB962C8B-B14F-4D97-AF65-F5344CB8AC3E}">
        <p14:creationId xmlns:p14="http://schemas.microsoft.com/office/powerpoint/2010/main" val="103871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A7772-1E67-AC43-A9C3-50A314AE63BF}"/>
              </a:ext>
            </a:extLst>
          </p:cNvPr>
          <p:cNvSpPr txBox="1"/>
          <p:nvPr/>
        </p:nvSpPr>
        <p:spPr>
          <a:xfrm>
            <a:off x="2528888" y="328613"/>
            <a:ext cx="744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SHALL YOU STUDY IN THIS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7FE82-9146-4145-8068-690DB3BB6842}"/>
              </a:ext>
            </a:extLst>
          </p:cNvPr>
          <p:cNvSpPr txBox="1"/>
          <p:nvPr/>
        </p:nvSpPr>
        <p:spPr>
          <a:xfrm>
            <a:off x="635114" y="1143000"/>
            <a:ext cx="112455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A FORMAL ANALYSIS OF THE ROLE OF MONEY IN AN ECONOMY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HOW THE UNIT OF ACCOUNT ROLE LEADS TO THE MACROECONOMIC</a:t>
            </a:r>
          </a:p>
          <a:p>
            <a:r>
              <a:rPr lang="en-US" sz="2800" dirty="0"/>
              <a:t>       CONCEPT OF THE “PRICE LEVEL” (WHICH IN TURN IS IMPORTANT FOR </a:t>
            </a:r>
          </a:p>
          <a:p>
            <a:r>
              <a:rPr lang="en-US" sz="2800" dirty="0"/>
              <a:t>       UNDERSTANDING INFLATION).</a:t>
            </a:r>
          </a:p>
          <a:p>
            <a:endParaRPr lang="en-US" sz="2800" dirty="0"/>
          </a:p>
          <a:p>
            <a:pPr marL="514350" indent="-514350">
              <a:buAutoNum type="arabicPeriod" startAt="3"/>
            </a:pPr>
            <a:r>
              <a:rPr lang="en-US" sz="2800" dirty="0"/>
              <a:t>HOW AND WHY MONETARISTS AND KEYNES DIFFER IN THEIR ANALYSIS </a:t>
            </a:r>
          </a:p>
          <a:p>
            <a:r>
              <a:rPr lang="en-US" sz="2800" dirty="0"/>
              <a:t>       OF THE MACROECONOMIC EFFECTS OF MONETARY POLICY. </a:t>
            </a:r>
          </a:p>
          <a:p>
            <a:endParaRPr lang="en-US" sz="2800" dirty="0"/>
          </a:p>
          <a:p>
            <a:pPr marL="514350" indent="-514350">
              <a:buAutoNum type="arabicPeriod" startAt="4"/>
            </a:pPr>
            <a:r>
              <a:rPr lang="en-US" sz="2800" dirty="0"/>
              <a:t>HOW MONEY’S ROLE AS A STORE OF VALUE LEADS TO THE POSSIBILITY  </a:t>
            </a:r>
          </a:p>
          <a:p>
            <a:r>
              <a:rPr lang="en-US" sz="2800" dirty="0"/>
              <a:t>       OF RECESSIONS.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7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A7772-1E67-AC43-A9C3-50A314AE63BF}"/>
              </a:ext>
            </a:extLst>
          </p:cNvPr>
          <p:cNvSpPr txBox="1"/>
          <p:nvPr/>
        </p:nvSpPr>
        <p:spPr>
          <a:xfrm>
            <a:off x="2528888" y="328613"/>
            <a:ext cx="744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SHALL YOU STUDY IN THIS MODULE?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7FE82-9146-4145-8068-690DB3BB6842}"/>
              </a:ext>
            </a:extLst>
          </p:cNvPr>
          <p:cNvSpPr txBox="1"/>
          <p:nvPr/>
        </p:nvSpPr>
        <p:spPr>
          <a:xfrm>
            <a:off x="317557" y="1128010"/>
            <a:ext cx="115568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5"/>
            </a:pPr>
            <a:r>
              <a:rPr lang="en-US" sz="2800" dirty="0"/>
              <a:t>BUT IN ITS OTHER TWO ROLES, IT LEADS TO A CAUSAL LINK </a:t>
            </a:r>
          </a:p>
          <a:p>
            <a:r>
              <a:rPr lang="en-US" sz="2800" dirty="0"/>
              <a:t>      BETWEEN MONEY SUPPLY AND INFLATION. </a:t>
            </a:r>
          </a:p>
          <a:p>
            <a:endParaRPr lang="en-US" sz="2800" dirty="0"/>
          </a:p>
          <a:p>
            <a:pPr marL="514350" indent="-514350">
              <a:buAutoNum type="arabicPeriod" startAt="6"/>
            </a:pPr>
            <a:r>
              <a:rPr lang="en-US" sz="2800" dirty="0"/>
              <a:t>HOW THIS INTERPLAY BETWEEN THESE TWO ROLES LED A CONSENSUS ON THE CONDUCT OF MONETARY POLICY.</a:t>
            </a:r>
          </a:p>
          <a:p>
            <a:endParaRPr lang="en-US" sz="2800" dirty="0"/>
          </a:p>
          <a:p>
            <a:r>
              <a:rPr lang="en-US" sz="2800" dirty="0"/>
              <a:t>7.   THE EFFECTS OF 2008/9 AND SUBSEQUENT “SHOCKS” ON THE ABOVE. </a:t>
            </a:r>
          </a:p>
        </p:txBody>
      </p:sp>
    </p:spTree>
    <p:extLst>
      <p:ext uri="{BB962C8B-B14F-4D97-AF65-F5344CB8AC3E}">
        <p14:creationId xmlns:p14="http://schemas.microsoft.com/office/powerpoint/2010/main" val="149240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BDF0-32E4-439B-B259-3DD5023C7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184073" cy="3429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E2D1C-8611-4AD0-9869-487E4004A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3" y="0"/>
            <a:ext cx="4100945" cy="3387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D3E97C-5938-46B2-A44B-3D859EE47A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1" y="3428989"/>
            <a:ext cx="4100944" cy="3429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2CD2AE-F9DA-4BA9-8399-50E6D1F61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89"/>
            <a:ext cx="4184071" cy="3429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7F700-4C2B-47DD-A67A-ECDF5CA73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015" y="-1"/>
            <a:ext cx="3906983" cy="33870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7845B7-8D2B-4440-BF10-AD276960B09C}"/>
              </a:ext>
            </a:extLst>
          </p:cNvPr>
          <p:cNvSpPr/>
          <p:nvPr/>
        </p:nvSpPr>
        <p:spPr>
          <a:xfrm>
            <a:off x="138545" y="2490277"/>
            <a:ext cx="1219199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FF0000"/>
                </a:solidFill>
              </a:rPr>
              <a:t>WHAT DO THESE OBJECTS</a:t>
            </a:r>
            <a:r>
              <a:rPr lang="en-GB" sz="4800" b="1" dirty="0"/>
              <a:t> </a:t>
            </a:r>
            <a:r>
              <a:rPr lang="en-GB" sz="4800" b="1" dirty="0">
                <a:solidFill>
                  <a:srgbClr val="FF0000"/>
                </a:solidFill>
              </a:rPr>
              <a:t>HAVE IN COMMON?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416ED-42E3-9646-A344-BCAAADD6FA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015" y="3428989"/>
            <a:ext cx="3906983" cy="3404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8EF01D-A020-9241-9B45-CCE53FD4D112}"/>
              </a:ext>
            </a:extLst>
          </p:cNvPr>
          <p:cNvSpPr txBox="1"/>
          <p:nvPr/>
        </p:nvSpPr>
        <p:spPr>
          <a:xfrm>
            <a:off x="1972019" y="4739952"/>
            <a:ext cx="8345746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THEY HAVE BEEN USED AS MEDIA OF EXCHANGE</a:t>
            </a:r>
          </a:p>
        </p:txBody>
      </p:sp>
    </p:spTree>
    <p:extLst>
      <p:ext uri="{BB962C8B-B14F-4D97-AF65-F5344CB8AC3E}">
        <p14:creationId xmlns:p14="http://schemas.microsoft.com/office/powerpoint/2010/main" val="41052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C64E4E-30A5-40B3-9638-25B516550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67325" cy="2337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171B5-9842-4FB6-A4EB-5ECF595EB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2332137"/>
            <a:ext cx="4236439" cy="2256641"/>
          </a:xfrm>
          <a:prstGeom prst="rect">
            <a:avLst/>
          </a:prstGeom>
        </p:spPr>
      </p:pic>
      <p:pic>
        <p:nvPicPr>
          <p:cNvPr id="1026" name="Picture 2" descr="Image result for Roman coins with Nero image">
            <a:extLst>
              <a:ext uri="{FF2B5EF4-FFF2-40B4-BE49-F238E27FC236}">
                <a16:creationId xmlns:a16="http://schemas.microsoft.com/office/drawing/2014/main" id="{C6E0146B-4BA6-49B8-8FE7-F3BD3602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764" y="8389"/>
            <a:ext cx="3984247" cy="2323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67906-C633-40AA-96E2-B23A2CD9B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25" y="0"/>
            <a:ext cx="4236439" cy="2337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AF426-36F0-48C9-B547-0E134244C7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2137"/>
            <a:ext cx="3867325" cy="2256640"/>
          </a:xfrm>
          <a:prstGeom prst="rect">
            <a:avLst/>
          </a:prstGeom>
        </p:spPr>
      </p:pic>
      <p:pic>
        <p:nvPicPr>
          <p:cNvPr id="3074" name="Picture 2" descr="Image result for images of aksumite coins">
            <a:extLst>
              <a:ext uri="{FF2B5EF4-FFF2-40B4-BE49-F238E27FC236}">
                <a16:creationId xmlns:a16="http://schemas.microsoft.com/office/drawing/2014/main" id="{F8CD6781-49D7-40D1-8730-2465D94D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55" y="2413966"/>
            <a:ext cx="3900356" cy="21461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1FAA7E-BFD4-4CA1-9DB7-0344209AF20C}"/>
              </a:ext>
            </a:extLst>
          </p:cNvPr>
          <p:cNvSpPr txBox="1"/>
          <p:nvPr/>
        </p:nvSpPr>
        <p:spPr>
          <a:xfrm>
            <a:off x="364048" y="2031334"/>
            <a:ext cx="3049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Lydia (present day Izmir), 600 BCE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FACE6-8D64-4572-9F8E-F003D70422F4}"/>
              </a:ext>
            </a:extLst>
          </p:cNvPr>
          <p:cNvSpPr txBox="1"/>
          <p:nvPr/>
        </p:nvSpPr>
        <p:spPr>
          <a:xfrm>
            <a:off x="5306628" y="1984497"/>
            <a:ext cx="15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4"/>
                </a:solidFill>
              </a:rPr>
              <a:t>Greece, 400 BCE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463D8-3AAA-4851-B467-F380B791F7FB}"/>
              </a:ext>
            </a:extLst>
          </p:cNvPr>
          <p:cNvSpPr txBox="1"/>
          <p:nvPr/>
        </p:nvSpPr>
        <p:spPr>
          <a:xfrm>
            <a:off x="9543067" y="2031334"/>
            <a:ext cx="1239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Rome, 10 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0E297-4412-4D88-86D5-209B48B3AA38}"/>
              </a:ext>
            </a:extLst>
          </p:cNvPr>
          <p:cNvSpPr txBox="1"/>
          <p:nvPr/>
        </p:nvSpPr>
        <p:spPr>
          <a:xfrm>
            <a:off x="868722" y="4199826"/>
            <a:ext cx="206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Roman Britain, 200 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998C6C-5CB4-43AE-9708-D07FBBEE8C56}"/>
              </a:ext>
            </a:extLst>
          </p:cNvPr>
          <p:cNvSpPr txBox="1"/>
          <p:nvPr/>
        </p:nvSpPr>
        <p:spPr>
          <a:xfrm>
            <a:off x="5436066" y="423536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00B050"/>
                </a:solidFill>
              </a:rPr>
              <a:t>India, 350 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144B5F-9D7E-4A73-A06F-D54B4CFEDA00}"/>
              </a:ext>
            </a:extLst>
          </p:cNvPr>
          <p:cNvSpPr txBox="1"/>
          <p:nvPr/>
        </p:nvSpPr>
        <p:spPr>
          <a:xfrm>
            <a:off x="9433582" y="4259309"/>
            <a:ext cx="1550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</a:rPr>
              <a:t>Ethiopia, 900 CE</a:t>
            </a:r>
          </a:p>
        </p:txBody>
      </p:sp>
      <p:pic>
        <p:nvPicPr>
          <p:cNvPr id="3078" name="Picture 6" descr="Image result for chinese coins song dynasty">
            <a:extLst>
              <a:ext uri="{FF2B5EF4-FFF2-40B4-BE49-F238E27FC236}">
                <a16:creationId xmlns:a16="http://schemas.microsoft.com/office/drawing/2014/main" id="{297AEFFD-C218-4B1D-96C7-65A56310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25" y="4597863"/>
            <a:ext cx="4236438" cy="22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EC4E50-5DE4-4FC7-BFC5-3C568519B8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764" y="4641941"/>
            <a:ext cx="4088236" cy="21837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2D923D-8CB5-4CC4-992C-F79F4F62CCB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0114"/>
            <a:ext cx="3867325" cy="2297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3D0B98-073B-4A52-9D8E-EDBDECB06C27}"/>
              </a:ext>
            </a:extLst>
          </p:cNvPr>
          <p:cNvSpPr txBox="1"/>
          <p:nvPr/>
        </p:nvSpPr>
        <p:spPr>
          <a:xfrm>
            <a:off x="914698" y="6508824"/>
            <a:ext cx="228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Viking Britain, 900 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D9D114-AAE2-476F-B44E-0F7A522487D9}"/>
              </a:ext>
            </a:extLst>
          </p:cNvPr>
          <p:cNvSpPr txBox="1"/>
          <p:nvPr/>
        </p:nvSpPr>
        <p:spPr>
          <a:xfrm>
            <a:off x="5377694" y="6519446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50000"/>
                  </a:schemeClr>
                </a:solidFill>
              </a:rPr>
              <a:t>China, 1100 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3BF8E4-715A-4759-96E9-5748B8E08B16}"/>
              </a:ext>
            </a:extLst>
          </p:cNvPr>
          <p:cNvSpPr txBox="1"/>
          <p:nvPr/>
        </p:nvSpPr>
        <p:spPr>
          <a:xfrm>
            <a:off x="9433582" y="6456328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C00000"/>
                </a:solidFill>
              </a:rPr>
              <a:t>Russia, 1700 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3CB453-10F8-44BD-B04F-B33170F27AF0}"/>
              </a:ext>
            </a:extLst>
          </p:cNvPr>
          <p:cNvSpPr txBox="1"/>
          <p:nvPr/>
        </p:nvSpPr>
        <p:spPr>
          <a:xfrm>
            <a:off x="2236425" y="2853299"/>
            <a:ext cx="8449936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FF0000"/>
                </a:solidFill>
              </a:rPr>
              <a:t>COINS AS MEDIA OF EXCHANGE</a:t>
            </a:r>
          </a:p>
        </p:txBody>
      </p:sp>
    </p:spTree>
    <p:extLst>
      <p:ext uri="{BB962C8B-B14F-4D97-AF65-F5344CB8AC3E}">
        <p14:creationId xmlns:p14="http://schemas.microsoft.com/office/powerpoint/2010/main" val="230214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  <p:bldP spid="13" grpId="0"/>
      <p:bldP spid="14" grpId="0"/>
      <p:bldP spid="19" grpId="0"/>
      <p:bldP spid="20" grpId="0"/>
      <p:bldP spid="31" grpId="0"/>
      <p:bldP spid="27" grpId="0"/>
      <p:bldP spid="28" grpId="0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E556C-74E0-4B33-A7A7-907A87E8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6099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64EDF9-0B41-44F1-94D9-E00FA6840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4" y="0"/>
            <a:ext cx="8582025" cy="6857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906C2A-E81E-4361-AC0D-1D6DAC774DAC}"/>
              </a:ext>
            </a:extLst>
          </p:cNvPr>
          <p:cNvSpPr txBox="1"/>
          <p:nvPr/>
        </p:nvSpPr>
        <p:spPr>
          <a:xfrm>
            <a:off x="2335809" y="3097864"/>
            <a:ext cx="8015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PAPER (TANG DYNASTY, 600 CE)</a:t>
            </a:r>
          </a:p>
          <a:p>
            <a:pPr marL="342900" indent="-342900">
              <a:buAutoNum type="arabicPeriod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STATE MONOPOLY (SONG DYNASTY, 1000 CE)</a:t>
            </a:r>
          </a:p>
          <a:p>
            <a:pPr marL="342900" indent="-342900">
              <a:buAutoNum type="arabicPeriod"/>
            </a:pPr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GB" sz="2400" b="1" dirty="0">
                <a:solidFill>
                  <a:schemeClr val="bg1"/>
                </a:solidFill>
              </a:rPr>
              <a:t>FIAT ISSUANCE (CHIN AND YUEN DYNASTIES, 1115-1368 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EE307-2ED1-4523-A749-F5361405492E}"/>
              </a:ext>
            </a:extLst>
          </p:cNvPr>
          <p:cNvSpPr txBox="1"/>
          <p:nvPr/>
        </p:nvSpPr>
        <p:spPr>
          <a:xfrm>
            <a:off x="1264965" y="1647281"/>
            <a:ext cx="9662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CHINA IS WHERE MONEY ACQUIRED THREE MODERN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769F92-2270-4D7C-B281-8BA960BEB37B}"/>
              </a:ext>
            </a:extLst>
          </p:cNvPr>
          <p:cNvSpPr txBox="1"/>
          <p:nvPr/>
        </p:nvSpPr>
        <p:spPr>
          <a:xfrm>
            <a:off x="1880402" y="5501614"/>
            <a:ext cx="766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BUT IT DID NOT LAST (OVER ISSUANCE)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C7C0-CFE8-DE4A-BE8A-E220AB3BDF1F}"/>
              </a:ext>
            </a:extLst>
          </p:cNvPr>
          <p:cNvSpPr txBox="1"/>
          <p:nvPr/>
        </p:nvSpPr>
        <p:spPr>
          <a:xfrm>
            <a:off x="3616293" y="532174"/>
            <a:ext cx="4192879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PAPER AS CURRENCY</a:t>
            </a:r>
          </a:p>
        </p:txBody>
      </p:sp>
    </p:spTree>
    <p:extLst>
      <p:ext uri="{BB962C8B-B14F-4D97-AF65-F5344CB8AC3E}">
        <p14:creationId xmlns:p14="http://schemas.microsoft.com/office/powerpoint/2010/main" val="10068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E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8FF7B-591C-4771-A6D2-3931B1DD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" y="-1"/>
            <a:ext cx="12104077" cy="542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B59FF1-9D4D-4D5C-A391-C398AF6760B1}"/>
              </a:ext>
            </a:extLst>
          </p:cNvPr>
          <p:cNvSpPr txBox="1"/>
          <p:nvPr/>
        </p:nvSpPr>
        <p:spPr>
          <a:xfrm>
            <a:off x="1864703" y="5547213"/>
            <a:ext cx="8549841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WHAT IS UNUSUAL ABOUT THIS $20 NOTE?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A1958-CBA2-C445-A234-26E9EAD370D4}"/>
              </a:ext>
            </a:extLst>
          </p:cNvPr>
          <p:cNvSpPr txBox="1"/>
          <p:nvPr/>
        </p:nvSpPr>
        <p:spPr>
          <a:xfrm>
            <a:off x="2462183" y="845441"/>
            <a:ext cx="640726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ITS NOT ISSUED BY A CENTRAL BANK</a:t>
            </a:r>
          </a:p>
        </p:txBody>
      </p:sp>
    </p:spTree>
    <p:extLst>
      <p:ext uri="{BB962C8B-B14F-4D97-AF65-F5344CB8AC3E}">
        <p14:creationId xmlns:p14="http://schemas.microsoft.com/office/powerpoint/2010/main" val="20754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1F37A-ACB5-4843-A7ED-B993463DCE75}"/>
              </a:ext>
            </a:extLst>
          </p:cNvPr>
          <p:cNvSpPr txBox="1"/>
          <p:nvPr/>
        </p:nvSpPr>
        <p:spPr>
          <a:xfrm>
            <a:off x="2197051" y="1705036"/>
            <a:ext cx="155844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inches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5F863-C7A7-44AE-B6AA-B64D9AAB7BA9}"/>
              </a:ext>
            </a:extLst>
          </p:cNvPr>
          <p:cNvSpPr txBox="1"/>
          <p:nvPr/>
        </p:nvSpPr>
        <p:spPr>
          <a:xfrm>
            <a:off x="3270738" y="2579077"/>
            <a:ext cx="1218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i="1" dirty="0">
                <a:solidFill>
                  <a:schemeClr val="accent2">
                    <a:lumMod val="50000"/>
                  </a:schemeClr>
                </a:solidFill>
                <a:latin typeface="Bauhaus 93" panose="04030905020B02020C02" pitchFamily="82" charset="0"/>
              </a:rPr>
              <a:t>Kg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FABE6-7BF5-44FE-BA04-05113FDF5C57}"/>
              </a:ext>
            </a:extLst>
          </p:cNvPr>
          <p:cNvSpPr txBox="1"/>
          <p:nvPr/>
        </p:nvSpPr>
        <p:spPr>
          <a:xfrm>
            <a:off x="507731" y="1775441"/>
            <a:ext cx="1218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910AA-39EB-4D90-856E-E8EAC4039E0A}"/>
              </a:ext>
            </a:extLst>
          </p:cNvPr>
          <p:cNvSpPr txBox="1"/>
          <p:nvPr/>
        </p:nvSpPr>
        <p:spPr>
          <a:xfrm>
            <a:off x="5038569" y="1694199"/>
            <a:ext cx="681597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3BB68-F667-4CD3-B4D8-417669EC5024}"/>
              </a:ext>
            </a:extLst>
          </p:cNvPr>
          <p:cNvSpPr txBox="1"/>
          <p:nvPr/>
        </p:nvSpPr>
        <p:spPr>
          <a:xfrm>
            <a:off x="9061826" y="4260411"/>
            <a:ext cx="2444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i="1" dirty="0">
                <a:solidFill>
                  <a:srgbClr val="0070C0"/>
                </a:solidFill>
              </a:rPr>
              <a:t>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AF20B-97E9-4962-9693-9A180594E107}"/>
              </a:ext>
            </a:extLst>
          </p:cNvPr>
          <p:cNvSpPr txBox="1"/>
          <p:nvPr/>
        </p:nvSpPr>
        <p:spPr>
          <a:xfrm>
            <a:off x="5009295" y="3316449"/>
            <a:ext cx="1938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rgbClr val="FF0000"/>
                </a:solidFill>
                <a:latin typeface="Showcard Gothic" panose="04020904020102020604" pitchFamily="82" charset="0"/>
              </a:rPr>
              <a:t>Feet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AF237-000E-49DB-B8EA-E982715E03B3}"/>
              </a:ext>
            </a:extLst>
          </p:cNvPr>
          <p:cNvSpPr txBox="1"/>
          <p:nvPr/>
        </p:nvSpPr>
        <p:spPr>
          <a:xfrm>
            <a:off x="3880039" y="750277"/>
            <a:ext cx="1722908" cy="646331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99D97-F9E1-41C2-AFAF-F6FFB0805B30}"/>
              </a:ext>
            </a:extLst>
          </p:cNvPr>
          <p:cNvSpPr txBox="1"/>
          <p:nvPr/>
        </p:nvSpPr>
        <p:spPr>
          <a:xfrm>
            <a:off x="228819" y="4040808"/>
            <a:ext cx="47804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i="1" dirty="0">
                <a:solidFill>
                  <a:srgbClr val="0070C0"/>
                </a:solidFill>
                <a:latin typeface="Engravers MT" panose="02090707080505020304" pitchFamily="18" charset="0"/>
              </a:rPr>
              <a:t>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32391-6E6B-45C1-9D36-BAC907534969}"/>
              </a:ext>
            </a:extLst>
          </p:cNvPr>
          <p:cNvSpPr txBox="1"/>
          <p:nvPr/>
        </p:nvSpPr>
        <p:spPr>
          <a:xfrm>
            <a:off x="7561298" y="493641"/>
            <a:ext cx="3465564" cy="101566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FF0000"/>
                </a:solidFill>
                <a:latin typeface="Gill Sans Ultra Bold" panose="020B0A02020104020203" pitchFamily="34" charset="0"/>
              </a:rPr>
              <a:t>Metres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C5779-400B-4A52-957D-66B352A1B678}"/>
              </a:ext>
            </a:extLst>
          </p:cNvPr>
          <p:cNvSpPr txBox="1"/>
          <p:nvPr/>
        </p:nvSpPr>
        <p:spPr>
          <a:xfrm>
            <a:off x="1011169" y="2767207"/>
            <a:ext cx="1186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accent6">
                    <a:lumMod val="75000"/>
                  </a:schemeClr>
                </a:solidFill>
                <a:latin typeface="Goudy Stout" panose="0202090407030B020401" pitchFamily="18" charset="0"/>
              </a:rPr>
              <a:t>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9BA0E-6A07-4B69-B6D7-14EE797182F0}"/>
              </a:ext>
            </a:extLst>
          </p:cNvPr>
          <p:cNvSpPr txBox="1"/>
          <p:nvPr/>
        </p:nvSpPr>
        <p:spPr>
          <a:xfrm>
            <a:off x="6947646" y="3525520"/>
            <a:ext cx="2137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i="1" dirty="0">
                <a:solidFill>
                  <a:schemeClr val="accent6">
                    <a:lumMod val="75000"/>
                  </a:schemeClr>
                </a:solidFill>
              </a:rPr>
              <a:t>€uros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17320-FAA9-4FE8-B89A-C4B6890CB74F}"/>
              </a:ext>
            </a:extLst>
          </p:cNvPr>
          <p:cNvSpPr txBox="1"/>
          <p:nvPr/>
        </p:nvSpPr>
        <p:spPr>
          <a:xfrm>
            <a:off x="8011795" y="2674808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b="1" i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Pounds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65220-B474-4BAA-B9C5-A095B04346E1}"/>
              </a:ext>
            </a:extLst>
          </p:cNvPr>
          <p:cNvSpPr txBox="1"/>
          <p:nvPr/>
        </p:nvSpPr>
        <p:spPr>
          <a:xfrm>
            <a:off x="6579341" y="156248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i="1" dirty="0">
                <a:solidFill>
                  <a:srgbClr val="0070C0"/>
                </a:solidFill>
                <a:latin typeface="Algerian" panose="04020705040A02060702" pitchFamily="82" charset="0"/>
              </a:rPr>
              <a:t>minutes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0C015D-53C7-4628-9A21-AE757DBBA8BB}"/>
              </a:ext>
            </a:extLst>
          </p:cNvPr>
          <p:cNvSpPr txBox="1"/>
          <p:nvPr/>
        </p:nvSpPr>
        <p:spPr>
          <a:xfrm>
            <a:off x="1011169" y="399710"/>
            <a:ext cx="1661032" cy="101566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0070C0"/>
                </a:solidFill>
              </a:rPr>
              <a:t>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AA08D5-5BE3-4872-B489-7826F9BD6D73}"/>
              </a:ext>
            </a:extLst>
          </p:cNvPr>
          <p:cNvSpPr txBox="1"/>
          <p:nvPr/>
        </p:nvSpPr>
        <p:spPr>
          <a:xfrm>
            <a:off x="5978470" y="4860575"/>
            <a:ext cx="156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i="1" dirty="0">
                <a:solidFill>
                  <a:srgbClr val="7030A0"/>
                </a:solidFill>
                <a:latin typeface="Bernard MT Condensed" panose="02050806060905020404" pitchFamily="18" charset="0"/>
              </a:rPr>
              <a:t>degrees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53ED9-001F-4939-A223-C46B32929A57}"/>
              </a:ext>
            </a:extLst>
          </p:cNvPr>
          <p:cNvSpPr txBox="1"/>
          <p:nvPr/>
        </p:nvSpPr>
        <p:spPr>
          <a:xfrm>
            <a:off x="9437077" y="1581926"/>
            <a:ext cx="2559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i="1" dirty="0">
                <a:solidFill>
                  <a:srgbClr val="7030A0"/>
                </a:solidFill>
                <a:latin typeface="Matura MT Script Capitals" panose="03020802060602070202" pitchFamily="66" charset="0"/>
              </a:rPr>
              <a:t>radians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2FC97-46A7-4D98-86EF-63D2C15CAAE2}"/>
              </a:ext>
            </a:extLst>
          </p:cNvPr>
          <p:cNvSpPr txBox="1"/>
          <p:nvPr/>
        </p:nvSpPr>
        <p:spPr>
          <a:xfrm>
            <a:off x="406363" y="5733965"/>
            <a:ext cx="1102442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800" b="1" i="1" dirty="0"/>
              <a:t>WHAT DO THE ABOVE HAVE IN COMMON?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E64A2-DAE2-7140-9AED-3575B617F523}"/>
              </a:ext>
            </a:extLst>
          </p:cNvPr>
          <p:cNvSpPr txBox="1"/>
          <p:nvPr/>
        </p:nvSpPr>
        <p:spPr>
          <a:xfrm>
            <a:off x="2883419" y="150487"/>
            <a:ext cx="6070316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ALL ARE UNITS OF MEASUREMENT</a:t>
            </a:r>
          </a:p>
        </p:txBody>
      </p:sp>
    </p:spTree>
    <p:extLst>
      <p:ext uri="{BB962C8B-B14F-4D97-AF65-F5344CB8AC3E}">
        <p14:creationId xmlns:p14="http://schemas.microsoft.com/office/powerpoint/2010/main" val="40231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12EAC-EFA3-4DD9-A9E5-DE37C6C6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565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B89E-1712-4FC0-9611-7D8F4F597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4" y="3429000"/>
            <a:ext cx="683545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4AFB8-A46A-4221-A6E3-963DB78AD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44" y="0"/>
            <a:ext cx="6835456" cy="3429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E9D44-287D-4E60-9DF5-74649BFBA3BE}"/>
              </a:ext>
            </a:extLst>
          </p:cNvPr>
          <p:cNvSpPr txBox="1"/>
          <p:nvPr/>
        </p:nvSpPr>
        <p:spPr>
          <a:xfrm>
            <a:off x="629955" y="4517639"/>
            <a:ext cx="4096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Mesopotamian Cuneiform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Tablet, 3500 BCE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E9BF8-49B1-4E96-8E11-B7697C49AF06}"/>
              </a:ext>
            </a:extLst>
          </p:cNvPr>
          <p:cNvSpPr txBox="1"/>
          <p:nvPr/>
        </p:nvSpPr>
        <p:spPr>
          <a:xfrm>
            <a:off x="6811107" y="1175891"/>
            <a:ext cx="37200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Mesopotamian Bulla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6000 BCE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9EBA1-962C-4F46-81E2-E5EAB43CBB3F}"/>
              </a:ext>
            </a:extLst>
          </p:cNvPr>
          <p:cNvSpPr txBox="1"/>
          <p:nvPr/>
        </p:nvSpPr>
        <p:spPr>
          <a:xfrm>
            <a:off x="5855043" y="6025489"/>
            <a:ext cx="5838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Congolese Tally Sticks, 18000 BCE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C446F-D8E9-4EAB-840E-9E55754BEAB0}"/>
              </a:ext>
            </a:extLst>
          </p:cNvPr>
          <p:cNvSpPr txBox="1"/>
          <p:nvPr/>
        </p:nvSpPr>
        <p:spPr>
          <a:xfrm>
            <a:off x="3376246" y="3198926"/>
            <a:ext cx="6348726" cy="70788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Ancient Accounting Methods</a:t>
            </a:r>
          </a:p>
        </p:txBody>
      </p:sp>
    </p:spTree>
    <p:extLst>
      <p:ext uri="{BB962C8B-B14F-4D97-AF65-F5344CB8AC3E}">
        <p14:creationId xmlns:p14="http://schemas.microsoft.com/office/powerpoint/2010/main" val="568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559BA0-4DA9-4ECF-A62A-F69965128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102876"/>
              </p:ext>
            </p:extLst>
          </p:nvPr>
        </p:nvGraphicFramePr>
        <p:xfrm>
          <a:off x="3446321" y="67113"/>
          <a:ext cx="4966887" cy="6600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2574">
                  <a:extLst>
                    <a:ext uri="{9D8B030D-6E8A-4147-A177-3AD203B41FA5}">
                      <a16:colId xmlns:a16="http://schemas.microsoft.com/office/drawing/2014/main" val="2701422157"/>
                    </a:ext>
                  </a:extLst>
                </a:gridCol>
                <a:gridCol w="3304313">
                  <a:extLst>
                    <a:ext uri="{9D8B030D-6E8A-4147-A177-3AD203B41FA5}">
                      <a16:colId xmlns:a16="http://schemas.microsoft.com/office/drawing/2014/main" val="1577885502"/>
                    </a:ext>
                  </a:extLst>
                </a:gridCol>
              </a:tblGrid>
              <a:tr h="96874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GB" sz="2800" b="1" u="none" strike="noStrike" dirty="0">
                          <a:effectLst/>
                        </a:rPr>
                        <a:t>Gross national income at current prices (million GBP)</a:t>
                      </a:r>
                      <a:endParaRPr lang="en-GB" sz="2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85" marR="6085" marT="6085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085" marR="6085" marT="6085" marB="0"/>
                </a:tc>
                <a:extLst>
                  <a:ext uri="{0D108BD9-81ED-4DB2-BD59-A6C34878D82A}">
                    <a16:rowId xmlns:a16="http://schemas.microsoft.com/office/drawing/2014/main" val="2997053703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2123051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876494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2231667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6586032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2058523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8892202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2299051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0999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>
                          <a:effectLst/>
                          <a:latin typeface="Arial" panose="020B0604020202020204" pitchFamily="34" charset="0"/>
                        </a:rPr>
                        <a:t>2540238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257371"/>
                  </a:ext>
                </a:extLst>
              </a:tr>
              <a:tr h="9387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effectLst/>
                          <a:latin typeface="Arial" panose="020B0604020202020204" pitchFamily="34" charset="0"/>
                        </a:rPr>
                        <a:t>2698611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85654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0ED987-8210-49D8-981A-33D463035CDF}"/>
              </a:ext>
            </a:extLst>
          </p:cNvPr>
          <p:cNvSpPr txBox="1"/>
          <p:nvPr/>
        </p:nvSpPr>
        <p:spPr>
          <a:xfrm>
            <a:off x="973112" y="5979746"/>
            <a:ext cx="494641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/>
              <a:t>MODERN ACCOUNTING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5BC9F-16C1-4EAF-A8B1-2A8BE832B40A}"/>
              </a:ext>
            </a:extLst>
          </p:cNvPr>
          <p:cNvSpPr txBox="1"/>
          <p:nvPr/>
        </p:nvSpPr>
        <p:spPr>
          <a:xfrm>
            <a:off x="5926771" y="5979746"/>
            <a:ext cx="5390386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600" b="1" dirty="0"/>
              <a:t>WHAT</a:t>
            </a:r>
            <a:r>
              <a:rPr lang="en-GB" sz="3200" b="1" dirty="0"/>
              <a:t> </a:t>
            </a:r>
            <a:r>
              <a:rPr lang="en-GB" sz="3600" b="1" dirty="0"/>
              <a:t>IS THE BIG CHANGE?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6EF5A-F61A-7148-8CE3-11281F62455D}"/>
              </a:ext>
            </a:extLst>
          </p:cNvPr>
          <p:cNvSpPr txBox="1"/>
          <p:nvPr/>
        </p:nvSpPr>
        <p:spPr>
          <a:xfrm>
            <a:off x="2799471" y="3136612"/>
            <a:ext cx="749936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MONEY IS USED AS THE UNIT OF ACCOUNT</a:t>
            </a:r>
          </a:p>
        </p:txBody>
      </p:sp>
    </p:spTree>
    <p:extLst>
      <p:ext uri="{BB962C8B-B14F-4D97-AF65-F5344CB8AC3E}">
        <p14:creationId xmlns:p14="http://schemas.microsoft.com/office/powerpoint/2010/main" val="23579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A2D26-EC55-7B45-B68F-C795A2F2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393" y="3429000"/>
            <a:ext cx="5875607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E6638-FCD8-4542-8309-BB81759E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316392" cy="3573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882D1-4D31-7549-A5EE-C29489FF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3194"/>
            <a:ext cx="6316393" cy="3284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E0798-A6FD-704D-8AA0-C83164BC5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393" y="0"/>
            <a:ext cx="5875606" cy="3573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E0ED8-9AD6-D846-8F50-0DD4B3BD9686}"/>
              </a:ext>
            </a:extLst>
          </p:cNvPr>
          <p:cNvSpPr txBox="1"/>
          <p:nvPr/>
        </p:nvSpPr>
        <p:spPr>
          <a:xfrm>
            <a:off x="2189434" y="2903731"/>
            <a:ext cx="898111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WHAT DO THESE IMAGES HAVE IN COMMON?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49BF-9760-3741-9857-9E2D6714759B}"/>
              </a:ext>
            </a:extLst>
          </p:cNvPr>
          <p:cNvSpPr txBox="1"/>
          <p:nvPr/>
        </p:nvSpPr>
        <p:spPr>
          <a:xfrm>
            <a:off x="2264839" y="3573193"/>
            <a:ext cx="883030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ALL ARE FORMS OF ACCUMULATING WEALTH</a:t>
            </a:r>
          </a:p>
        </p:txBody>
      </p:sp>
    </p:spTree>
    <p:extLst>
      <p:ext uri="{BB962C8B-B14F-4D97-AF65-F5344CB8AC3E}">
        <p14:creationId xmlns:p14="http://schemas.microsoft.com/office/powerpoint/2010/main" val="249189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Agency FB</vt:lpstr>
      <vt:lpstr>Algerian</vt:lpstr>
      <vt:lpstr>Arial</vt:lpstr>
      <vt:lpstr>Bauhaus 93</vt:lpstr>
      <vt:lpstr>Berlin Sans FB Demi</vt:lpstr>
      <vt:lpstr>Bernard MT Condensed</vt:lpstr>
      <vt:lpstr>Calibri</vt:lpstr>
      <vt:lpstr>Calibri Light</vt:lpstr>
      <vt:lpstr>Engravers MT</vt:lpstr>
      <vt:lpstr>Gill Sans Ultra Bold</vt:lpstr>
      <vt:lpstr>Goudy Stout</vt:lpstr>
      <vt:lpstr>Matura MT Script Capitals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City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Jafarey, Saqib</dc:creator>
  <cp:lastModifiedBy>Calderon Morales, Camilo</cp:lastModifiedBy>
  <cp:revision>58</cp:revision>
  <dcterms:created xsi:type="dcterms:W3CDTF">2018-04-05T07:51:03Z</dcterms:created>
  <dcterms:modified xsi:type="dcterms:W3CDTF">2025-12-31T17:00:30Z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c24981-b6df-48f8-949b-0896357b9b03_Enabled">
    <vt:lpwstr>true</vt:lpwstr>
  </property>
  <property fmtid="{D5CDD505-2E9C-101B-9397-08002B2CF9AE}" pid="3" name="MSIP_Label_06c24981-b6df-48f8-949b-0896357b9b03_SetDate">
    <vt:lpwstr>2025-01-29T18:08:56Z</vt:lpwstr>
  </property>
  <property fmtid="{D5CDD505-2E9C-101B-9397-08002B2CF9AE}" pid="4" name="MSIP_Label_06c24981-b6df-48f8-949b-0896357b9b03_Method">
    <vt:lpwstr>Standard</vt:lpwstr>
  </property>
  <property fmtid="{D5CDD505-2E9C-101B-9397-08002B2CF9AE}" pid="5" name="MSIP_Label_06c24981-b6df-48f8-949b-0896357b9b03_Name">
    <vt:lpwstr>Official</vt:lpwstr>
  </property>
  <property fmtid="{D5CDD505-2E9C-101B-9397-08002B2CF9AE}" pid="6" name="MSIP_Label_06c24981-b6df-48f8-949b-0896357b9b03_SiteId">
    <vt:lpwstr>dd615949-5bd0-4da0-ac52-28ef8d336373</vt:lpwstr>
  </property>
  <property fmtid="{D5CDD505-2E9C-101B-9397-08002B2CF9AE}" pid="7" name="MSIP_Label_06c24981-b6df-48f8-949b-0896357b9b03_ActionId">
    <vt:lpwstr>fb3d0de2-e4ed-46e2-8eec-39530f305c65</vt:lpwstr>
  </property>
  <property fmtid="{D5CDD505-2E9C-101B-9397-08002B2CF9AE}" pid="8" name="MSIP_Label_06c24981-b6df-48f8-949b-0896357b9b03_ContentBits">
    <vt:lpwstr>0</vt:lpwstr>
  </property>
</Properties>
</file>